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notesMasterIdLst>
    <p:notesMasterId r:id="rId21"/>
  </p:notesMasterIdLst>
  <p:sldIdLst>
    <p:sldId id="256" r:id="rId11"/>
    <p:sldId id="711" r:id="rId12"/>
    <p:sldId id="665" r:id="rId13"/>
    <p:sldId id="619" r:id="rId14"/>
    <p:sldId id="543" r:id="rId15"/>
    <p:sldId id="443" r:id="rId16"/>
    <p:sldId id="449" r:id="rId17"/>
    <p:sldId id="336" r:id="rId18"/>
    <p:sldId id="329" r:id="rId19"/>
    <p:sldId id="338" r:id="rId20"/>
    <p:sldId id="335" r:id="rId22"/>
    <p:sldId id="258" r:id="rId23"/>
    <p:sldId id="349" r:id="rId24"/>
    <p:sldId id="350" r:id="rId25"/>
    <p:sldId id="444" r:id="rId26"/>
    <p:sldId id="275" r:id="rId27"/>
    <p:sldId id="498" r:id="rId28"/>
    <p:sldId id="588" r:id="rId29"/>
    <p:sldId id="353" r:id="rId30"/>
    <p:sldId id="354" r:id="rId31"/>
    <p:sldId id="355" r:id="rId32"/>
    <p:sldId id="356" r:id="rId33"/>
    <p:sldId id="357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445" r:id="rId44"/>
    <p:sldId id="446" r:id="rId45"/>
    <p:sldId id="447" r:id="rId46"/>
    <p:sldId id="529" r:id="rId47"/>
    <p:sldId id="358" r:id="rId48"/>
    <p:sldId id="371" r:id="rId49"/>
    <p:sldId id="359" r:id="rId50"/>
    <p:sldId id="372" r:id="rId51"/>
    <p:sldId id="374" r:id="rId52"/>
    <p:sldId id="375" r:id="rId53"/>
    <p:sldId id="376" r:id="rId54"/>
    <p:sldId id="377" r:id="rId55"/>
    <p:sldId id="415" r:id="rId56"/>
    <p:sldId id="418" r:id="rId57"/>
    <p:sldId id="416" r:id="rId58"/>
    <p:sldId id="382" r:id="rId59"/>
  </p:sldIdLst>
  <p:sldSz cx="9144000" cy="6858000" type="screen4x3"/>
  <p:notesSz cx="6858000" cy="9144000"/>
  <p:custDataLst>
    <p:tags r:id="rId6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723CC"/>
    <a:srgbClr val="F6F5E3"/>
    <a:srgbClr val="EEDCB4"/>
    <a:srgbClr val="465C98"/>
    <a:srgbClr val="B8B3EC"/>
    <a:srgbClr val="E9C998"/>
    <a:srgbClr val="E1B884"/>
    <a:srgbClr val="F4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12"/>
        <p:guide pos="290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3" Type="http://schemas.openxmlformats.org/officeDocument/2006/relationships/tags" Target="tags/tag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922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2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zh-CN" altLang="en-US">
                <a:solidFill>
                  <a:srgbClr val="FF0000"/>
                </a:solidFill>
              </a:rPr>
              <a:t>这个不用讲了，大概说下就行，学生们理解不了</a:t>
            </a:r>
            <a:endParaRPr lang="zh-CN" altLang="en-US">
              <a:solidFill>
                <a:srgbClr val="FF0000"/>
              </a:solidFill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09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50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71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32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52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73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93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zh-CN" altLang="en-US"/>
              <a:t>这里需要讲时钟，引脚，定时器都是干什么的，不然学生不理解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14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34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55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75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96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16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373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57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782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98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819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839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860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880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901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921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&#36229;&#22768;&#27874;&#39764;&#26415;&#25163;&#28436;&#31034;.mp4" TargetMode="External"/><Relationship Id="rId2" Type="http://schemas.openxmlformats.org/officeDocument/2006/relationships/hyperlink" Target="&#24490;&#36857;&#23567;&#36710;&#28436;&#31034;.mp4" TargetMode="Externa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2"/>
          <p:cNvSpPr txBox="1"/>
          <p:nvPr/>
        </p:nvSpPr>
        <p:spPr>
          <a:xfrm>
            <a:off x="65088" y="1733550"/>
            <a:ext cx="9007475" cy="1851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程序设计综合实践</a:t>
            </a:r>
            <a:endParaRPr lang="zh-CN" altLang="en-US" sz="44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00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（</a:t>
            </a:r>
            <a:r>
              <a:rPr lang="zh-CN" altLang="zh-CN" sz="400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嵌入式</a:t>
            </a:r>
            <a:r>
              <a:rPr lang="en-US" altLang="zh-CN" sz="400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altLang="en-US" sz="400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语言实践部分）</a:t>
            </a:r>
            <a:endParaRPr lang="zh-CN" altLang="en-US" sz="4000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0242" name="文本框 1"/>
          <p:cNvSpPr txBox="1"/>
          <p:nvPr/>
        </p:nvSpPr>
        <p:spPr>
          <a:xfrm>
            <a:off x="3275965" y="4436745"/>
            <a:ext cx="3027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任课教师：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王德奎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>
            <a:off x="627063" y="1377950"/>
            <a:ext cx="4187825" cy="4552950"/>
          </a:xfrm>
          <a:prstGeom prst="roundRect">
            <a:avLst>
              <a:gd name="adj" fmla="val 5215"/>
            </a:avLst>
          </a:prstGeom>
          <a:solidFill>
            <a:srgbClr val="E9C9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457200" indent="-457200" algn="l" fontAlgn="base">
              <a:buFont typeface="Wingdings" panose="05000000000000000000" charset="0"/>
              <a:buChar char="l"/>
            </a:pPr>
            <a:r>
              <a:rPr 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STM32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是意法半导体（简称</a:t>
            </a:r>
            <a:r>
              <a:rPr lang="en-US" altLang="zh-CN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）公司生产的一系列微控制器的统称。</a:t>
            </a:r>
            <a:endParaRPr lang="zh-CN" altLang="en-US" sz="2800" strike="noStrike" noProof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indent="-457200" algn="l" fontAlgn="base">
              <a:buFont typeface="Wingdings" panose="05000000000000000000" charset="0"/>
              <a:buChar char="l"/>
            </a:pPr>
            <a:r>
              <a:rPr 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STM32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r>
              <a:rPr lang="en-US" altLang="zh-CN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32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是指数据总线是</a:t>
            </a:r>
            <a:r>
              <a:rPr lang="en-US" altLang="zh-CN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32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位的，一次性可以传输</a:t>
            </a:r>
            <a:r>
              <a:rPr lang="en-US" altLang="zh-CN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32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位的数据</a:t>
            </a:r>
            <a:r>
              <a:rPr lang="zh-CN" altLang="en-US" sz="2800" strike="noStrike" noProof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2800" strike="noStrike" noProof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22888" y="831850"/>
            <a:ext cx="385763" cy="1804988"/>
          </a:xfrm>
          <a:prstGeom prst="rect">
            <a:avLst/>
          </a:prstGeom>
          <a:solidFill>
            <a:srgbClr val="B8B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高</a:t>
            </a:r>
            <a:endParaRPr lang="zh-CN" altLang="en-US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fontAlgn="base"/>
            <a:r>
              <a:rPr lang="zh-CN" altLang="en-US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性</a:t>
            </a:r>
            <a:endParaRPr lang="zh-CN" altLang="en-US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fontAlgn="base"/>
            <a:r>
              <a:rPr lang="zh-CN" altLang="en-US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能</a:t>
            </a:r>
            <a:endParaRPr lang="zh-CN" altLang="en-US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7738" y="668338"/>
            <a:ext cx="2198688" cy="422275"/>
          </a:xfrm>
          <a:prstGeom prst="rect">
            <a:avLst/>
          </a:prstGeom>
          <a:solidFill>
            <a:srgbClr val="B8B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H7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27738" y="1198563"/>
            <a:ext cx="2198688" cy="422275"/>
          </a:xfrm>
          <a:prstGeom prst="rect">
            <a:avLst/>
          </a:prstGeom>
          <a:solidFill>
            <a:srgbClr val="B8B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F7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27738" y="1727200"/>
            <a:ext cx="2198688" cy="422275"/>
          </a:xfrm>
          <a:prstGeom prst="rect">
            <a:avLst/>
          </a:prstGeom>
          <a:solidFill>
            <a:srgbClr val="B8B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F4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27738" y="2257425"/>
            <a:ext cx="2198688" cy="422275"/>
          </a:xfrm>
          <a:prstGeom prst="rect">
            <a:avLst/>
          </a:prstGeom>
          <a:solidFill>
            <a:srgbClr val="B8B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F2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62563" y="2936875"/>
            <a:ext cx="387350" cy="15160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主流产品</a:t>
            </a:r>
            <a:endParaRPr lang="zh-CN" altLang="en-US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7738" y="2935288"/>
            <a:ext cx="2198688" cy="4222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F3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7738" y="3454400"/>
            <a:ext cx="2198688" cy="422275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F1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27738" y="3975100"/>
            <a:ext cx="2198688" cy="4222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F0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62563" y="4606925"/>
            <a:ext cx="387350" cy="196373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低功耗系列</a:t>
            </a:r>
            <a:endParaRPr lang="zh-CN" altLang="en-US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27738" y="4662488"/>
            <a:ext cx="2198688" cy="42227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L4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27738" y="5314950"/>
            <a:ext cx="2198688" cy="42227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L1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27738" y="5988050"/>
            <a:ext cx="2198688" cy="42227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400" b="1" strike="noStrike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STM32 L0</a:t>
            </a:r>
            <a:endParaRPr lang="en-US" altLang="zh-CN" sz="2400" b="1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245100" y="2792413"/>
            <a:ext cx="33559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73663" y="4530725"/>
            <a:ext cx="33575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5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8" y="285750"/>
            <a:ext cx="4095750" cy="898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"/>
          <p:cNvSpPr txBox="1"/>
          <p:nvPr/>
        </p:nvSpPr>
        <p:spPr>
          <a:xfrm>
            <a:off x="579438" y="155575"/>
            <a:ext cx="8943975" cy="8239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zh-CN" sz="28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实践课程智能小车所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采用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单片机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型号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：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413" y="188913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19459" name="组合 24"/>
          <p:cNvGrpSpPr/>
          <p:nvPr/>
        </p:nvGrpSpPr>
        <p:grpSpPr>
          <a:xfrm>
            <a:off x="120650" y="4235450"/>
            <a:ext cx="8975725" cy="2392363"/>
            <a:chOff x="272" y="2659"/>
            <a:chExt cx="14134" cy="3768"/>
          </a:xfrm>
        </p:grpSpPr>
        <p:sp>
          <p:nvSpPr>
            <p:cNvPr id="6" name="圆角矩形 5"/>
            <p:cNvSpPr/>
            <p:nvPr/>
          </p:nvSpPr>
          <p:spPr>
            <a:xfrm>
              <a:off x="6474" y="2659"/>
              <a:ext cx="2057" cy="850"/>
            </a:xfrm>
            <a:prstGeom prst="roundRect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Z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88" y="2659"/>
              <a:ext cx="2057" cy="850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522" y="2659"/>
              <a:ext cx="1884" cy="85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6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531" y="2659"/>
              <a:ext cx="2057" cy="850"/>
            </a:xfrm>
            <a:prstGeom prst="roundRect">
              <a:avLst>
                <a:gd name="adj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E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527" y="2659"/>
              <a:ext cx="2057" cy="85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103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470" y="2659"/>
              <a:ext cx="2057" cy="8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F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72" y="2659"/>
              <a:ext cx="2199" cy="85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>
                <a:buFont typeface="Wingdings" panose="05000000000000000000" charset="0"/>
              </a:pPr>
              <a:r>
                <a:rPr lang="en-US" sz="2800" b="1" strike="noStrike" noProof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STM32</a:t>
              </a:r>
              <a:endParaRPr lang="en-US" altLang="en-US" sz="2800" b="1" strike="noStrike" noProof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9467" name="文本框 12"/>
            <p:cNvSpPr txBox="1"/>
            <p:nvPr/>
          </p:nvSpPr>
          <p:spPr>
            <a:xfrm>
              <a:off x="417" y="3667"/>
              <a:ext cx="1918" cy="2761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ST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公司的基于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ARM Cortex-M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内核的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32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位微控制器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8" name="文本框 13"/>
            <p:cNvSpPr txBox="1"/>
            <p:nvPr/>
          </p:nvSpPr>
          <p:spPr>
            <a:xfrm>
              <a:off x="2554" y="3667"/>
              <a:ext cx="1918" cy="1452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产品类别为：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“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基础型</a:t>
              </a: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”</a:t>
              </a:r>
              <a:endParaRPr lang="en-US" altLang="zh-CN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9" name="文本框 14"/>
            <p:cNvSpPr txBox="1"/>
            <p:nvPr/>
          </p:nvSpPr>
          <p:spPr>
            <a:xfrm>
              <a:off x="4561" y="3667"/>
              <a:ext cx="1918" cy="18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产品系列为：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“STM32 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基础型</a:t>
              </a: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”</a:t>
              </a:r>
              <a:endParaRPr lang="en-US" altLang="zh-CN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0" name="文本框 15"/>
            <p:cNvSpPr txBox="1"/>
            <p:nvPr/>
          </p:nvSpPr>
          <p:spPr>
            <a:xfrm>
              <a:off x="6557" y="3667"/>
              <a:ext cx="1918" cy="1016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引脚数为：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144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引脚</a:t>
              </a: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1" name="文本框 16"/>
            <p:cNvSpPr txBox="1"/>
            <p:nvPr/>
          </p:nvSpPr>
          <p:spPr>
            <a:xfrm>
              <a:off x="8588" y="3667"/>
              <a:ext cx="1918" cy="1452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内存为：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512K bytes</a:t>
              </a:r>
              <a:endParaRPr lang="en-US" altLang="zh-CN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2" name="文本框 17"/>
            <p:cNvSpPr txBox="1"/>
            <p:nvPr/>
          </p:nvSpPr>
          <p:spPr>
            <a:xfrm>
              <a:off x="10626" y="3667"/>
              <a:ext cx="1824" cy="1452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封装方式为：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QFP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封装</a:t>
              </a: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3" name="文本框 18"/>
            <p:cNvSpPr txBox="1"/>
            <p:nvPr/>
          </p:nvSpPr>
          <p:spPr>
            <a:xfrm>
              <a:off x="12580" y="3667"/>
              <a:ext cx="1682" cy="18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zh-CN">
                  <a:latin typeface="Arial" panose="020B0604020202020204" pitchFamily="34" charset="0"/>
                  <a:ea typeface="宋体" panose="02010600030101010101" pitchFamily="2" charset="-122"/>
                </a:rPr>
                <a:t>工作温度范围：</a:t>
              </a:r>
              <a:endParaRPr lang="zh-CN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-40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到</a:t>
              </a: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85</a:t>
              </a:r>
              <a:r>
                <a:rPr lang="zh-CN" altLang="en-US" b="1">
                  <a:latin typeface="Arial" panose="020B0604020202020204" pitchFamily="34" charset="0"/>
                  <a:ea typeface="宋体" panose="02010600030101010101" pitchFamily="2" charset="-122"/>
                </a:rPr>
                <a:t>度</a:t>
              </a: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474" name="组合 25"/>
          <p:cNvGrpSpPr/>
          <p:nvPr/>
        </p:nvGrpSpPr>
        <p:grpSpPr>
          <a:xfrm>
            <a:off x="973138" y="1143000"/>
            <a:ext cx="6837362" cy="2981325"/>
            <a:chOff x="967" y="2140"/>
            <a:chExt cx="10769" cy="4694"/>
          </a:xfrm>
        </p:grpSpPr>
        <p:pic>
          <p:nvPicPr>
            <p:cNvPr id="19475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76" y="2140"/>
              <a:ext cx="3560" cy="28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6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" y="2722"/>
              <a:ext cx="5491" cy="411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圆角矩形 21"/>
            <p:cNvSpPr/>
            <p:nvPr/>
          </p:nvSpPr>
          <p:spPr>
            <a:xfrm rot="20760000">
              <a:off x="2551" y="2909"/>
              <a:ext cx="680" cy="5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2891" y="2225"/>
              <a:ext cx="5330" cy="68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2" idx="2"/>
            </p:cNvCxnSpPr>
            <p:nvPr/>
          </p:nvCxnSpPr>
          <p:spPr>
            <a:xfrm>
              <a:off x="2960" y="3468"/>
              <a:ext cx="5261" cy="15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80" name="文本框 1"/>
          <p:cNvSpPr txBox="1"/>
          <p:nvPr/>
        </p:nvSpPr>
        <p:spPr>
          <a:xfrm>
            <a:off x="5257800" y="3136900"/>
            <a:ext cx="2552700" cy="719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STM32F103ZET6</a:t>
            </a:r>
            <a:endParaRPr lang="zh-CN" altLang="en-US" sz="24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1"/>
          <p:cNvSpPr txBox="1"/>
          <p:nvPr/>
        </p:nvSpPr>
        <p:spPr>
          <a:xfrm>
            <a:off x="825500" y="126365"/>
            <a:ext cx="7294880" cy="823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单片机（型号：STM32F103ZET6）介绍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18827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483" name="文本框 13"/>
          <p:cNvSpPr txBox="1"/>
          <p:nvPr/>
        </p:nvSpPr>
        <p:spPr>
          <a:xfrm>
            <a:off x="252413" y="931863"/>
            <a:ext cx="882332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时    钟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72M Hz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引脚数量：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144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个引脚，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112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个通用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IO(GPIO, General purpose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                   I/O)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引脚又被分为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GPIOA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GPIOB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......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                   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GPIOG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共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，每组端口分为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0~15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共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不同引脚。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工作电压：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2~3.6V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48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3813" y="3248025"/>
            <a:ext cx="3346450" cy="3340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90975"/>
            <a:ext cx="362585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文本框 3"/>
          <p:cNvSpPr txBox="1"/>
          <p:nvPr/>
        </p:nvSpPr>
        <p:spPr>
          <a:xfrm>
            <a:off x="1066800" y="5918200"/>
            <a:ext cx="29273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两种不同频率的时钟</a:t>
            </a:r>
            <a:endParaRPr lang="zh-CN" altLang="en-US" sz="2400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8738" y="3754438"/>
            <a:ext cx="4283075" cy="2970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0" name="文本框 13"/>
          <p:cNvSpPr txBox="1"/>
          <p:nvPr/>
        </p:nvSpPr>
        <p:spPr>
          <a:xfrm>
            <a:off x="295275" y="1228725"/>
            <a:ext cx="8274050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单片机中的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，本质上是用低压和高压表示，通常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0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v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表示逻辑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工作电压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（比如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3.3v  5v ...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）表示逻辑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文本框 13"/>
          <p:cNvSpPr txBox="1"/>
          <p:nvPr/>
        </p:nvSpPr>
        <p:spPr>
          <a:xfrm>
            <a:off x="295275" y="2800350"/>
            <a:ext cx="8274050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通过控制单片机引脚输出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或者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，从而控制驱动电机的转动。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2" name="文本框 1"/>
          <p:cNvSpPr txBox="1"/>
          <p:nvPr/>
        </p:nvSpPr>
        <p:spPr>
          <a:xfrm>
            <a:off x="825500" y="198438"/>
            <a:ext cx="8250238" cy="8239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单片机控制基本原理：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260350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3"/>
          <p:cNvSpPr txBox="1"/>
          <p:nvPr/>
        </p:nvSpPr>
        <p:spPr>
          <a:xfrm>
            <a:off x="495300" y="1393825"/>
            <a:ext cx="81534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以控制</a:t>
            </a:r>
            <a:r>
              <a:rPr lang="zh-CN" altLang="zh-CN" sz="2800" b="1">
                <a:latin typeface="黑体" panose="02010609060101010101" charset="-122"/>
                <a:ea typeface="黑体" panose="02010609060101010101" charset="-122"/>
              </a:rPr>
              <a:t>发光二极管</a:t>
            </a:r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亮灭为例：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3554" name="组合 12"/>
          <p:cNvGrpSpPr/>
          <p:nvPr/>
        </p:nvGrpSpPr>
        <p:grpSpPr>
          <a:xfrm>
            <a:off x="901700" y="2335213"/>
            <a:ext cx="6256338" cy="2784475"/>
            <a:chOff x="3912" y="3373"/>
            <a:chExt cx="9854" cy="4387"/>
          </a:xfrm>
        </p:grpSpPr>
        <p:pic>
          <p:nvPicPr>
            <p:cNvPr id="23555" name="图片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2220000">
              <a:off x="3912" y="4341"/>
              <a:ext cx="3570" cy="31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3556" name="组合 8"/>
            <p:cNvGrpSpPr/>
            <p:nvPr/>
          </p:nvGrpSpPr>
          <p:grpSpPr>
            <a:xfrm>
              <a:off x="7054" y="3373"/>
              <a:ext cx="6712" cy="4387"/>
              <a:chOff x="7054" y="3373"/>
              <a:chExt cx="6712" cy="4387"/>
            </a:xfrm>
          </p:grpSpPr>
          <p:pic>
            <p:nvPicPr>
              <p:cNvPr id="23557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7" y="5775"/>
                <a:ext cx="1985" cy="198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3558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5" y="3373"/>
                <a:ext cx="1580" cy="23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3559" name="文本框 5"/>
              <p:cNvSpPr txBox="1"/>
              <p:nvPr/>
            </p:nvSpPr>
            <p:spPr>
              <a:xfrm>
                <a:off x="12518" y="5753"/>
                <a:ext cx="1248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 algn="ctr"/>
                <a:r>
                  <a:rPr lang="zh-CN" altLang="en-US" sz="2400">
                    <a:latin typeface="Times New Roman" panose="02020603050405020304" charset="0"/>
                    <a:ea typeface="宋体" panose="02010600030101010101" pitchFamily="2" charset="-122"/>
                  </a:rPr>
                  <a:t>接地</a:t>
                </a:r>
                <a:endParaRPr lang="en-US" altLang="zh-CN" sz="2400">
                  <a:latin typeface="Times New Roman" panose="0202060305040502030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</a:rPr>
                  <a:t>0v</a:t>
                </a:r>
                <a:endParaRPr lang="en-US" altLang="zh-CN" sz="2400" b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" name="肘形连接符 1"/>
              <p:cNvCxnSpPr/>
              <p:nvPr/>
            </p:nvCxnSpPr>
            <p:spPr>
              <a:xfrm rot="10800000" flipV="1">
                <a:off x="7054" y="5285"/>
                <a:ext cx="3207" cy="669"/>
              </a:xfrm>
              <a:prstGeom prst="bentConnector3">
                <a:avLst>
                  <a:gd name="adj1" fmla="val 49984"/>
                </a:avLst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肘形连接符 6"/>
              <p:cNvCxnSpPr/>
              <p:nvPr/>
            </p:nvCxnSpPr>
            <p:spPr>
              <a:xfrm>
                <a:off x="10489" y="5285"/>
                <a:ext cx="2041" cy="1022"/>
              </a:xfrm>
              <a:prstGeom prst="bentConnector3">
                <a:avLst>
                  <a:gd name="adj1" fmla="val 50024"/>
                </a:avLst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562" name="文本框 11"/>
          <p:cNvSpPr txBox="1"/>
          <p:nvPr/>
        </p:nvSpPr>
        <p:spPr>
          <a:xfrm>
            <a:off x="2962275" y="3984625"/>
            <a:ext cx="13271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0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或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3.3v</a:t>
            </a:r>
            <a:endParaRPr lang="en-US" altLang="zh-CN" sz="24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3563" name="文本框 1"/>
          <p:cNvSpPr txBox="1"/>
          <p:nvPr/>
        </p:nvSpPr>
        <p:spPr>
          <a:xfrm>
            <a:off x="825500" y="198438"/>
            <a:ext cx="8250238" cy="8239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单片机控制基本原理：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260350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880000">
            <a:off x="4189413" y="2894013"/>
            <a:ext cx="1306512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13" y="1987550"/>
            <a:ext cx="1263650" cy="200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文本框 13"/>
          <p:cNvSpPr txBox="1"/>
          <p:nvPr/>
        </p:nvSpPr>
        <p:spPr>
          <a:xfrm>
            <a:off x="495300" y="1393825"/>
            <a:ext cx="81534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800">
                <a:latin typeface="Arial" panose="020B0604020202020204" pitchFamily="34" charset="0"/>
                <a:ea typeface="宋体" panose="02010600030101010101" pitchFamily="2" charset="-122"/>
              </a:rPr>
              <a:t>如果外接马达所需电压大于 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3.3v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（假设需要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5v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80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220000">
            <a:off x="519113" y="2603500"/>
            <a:ext cx="2265362" cy="1987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138" y="4117975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文本框 5"/>
          <p:cNvSpPr txBox="1"/>
          <p:nvPr/>
        </p:nvSpPr>
        <p:spPr>
          <a:xfrm>
            <a:off x="8232775" y="4105275"/>
            <a:ext cx="792163" cy="828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接地</a:t>
            </a:r>
            <a:endParaRPr lang="en-US" altLang="zh-CN" sz="2400"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0v</a:t>
            </a:r>
            <a:endParaRPr lang="en-US" altLang="zh-CN" sz="24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cxnSp>
        <p:nvCxnSpPr>
          <p:cNvPr id="2" name="肘形连接符 1"/>
          <p:cNvCxnSpPr/>
          <p:nvPr/>
        </p:nvCxnSpPr>
        <p:spPr>
          <a:xfrm rot="10800000" flipV="1">
            <a:off x="2506663" y="3206750"/>
            <a:ext cx="2011363" cy="422275"/>
          </a:xfrm>
          <a:prstGeom prst="bentConnector3">
            <a:avLst>
              <a:gd name="adj1" fmla="val 2571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5400000" flipV="1">
            <a:off x="7589044" y="3807619"/>
            <a:ext cx="674688" cy="625475"/>
          </a:xfrm>
          <a:prstGeom prst="bentConnector3">
            <a:avLst>
              <a:gd name="adj1" fmla="val 50094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5" name="文本框 11"/>
          <p:cNvSpPr txBox="1"/>
          <p:nvPr/>
        </p:nvSpPr>
        <p:spPr>
          <a:xfrm>
            <a:off x="2573338" y="3640138"/>
            <a:ext cx="13271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0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或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3.3v</a:t>
            </a:r>
            <a:endParaRPr lang="en-US" altLang="zh-CN" sz="24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586" name="文本框 1"/>
          <p:cNvSpPr txBox="1"/>
          <p:nvPr/>
        </p:nvSpPr>
        <p:spPr>
          <a:xfrm>
            <a:off x="825500" y="198438"/>
            <a:ext cx="8250238" cy="8239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单片机控制基本原理：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260350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4" name="肘形连接符 3"/>
          <p:cNvCxnSpPr/>
          <p:nvPr/>
        </p:nvCxnSpPr>
        <p:spPr>
          <a:xfrm rot="10800000" flipV="1">
            <a:off x="5092700" y="3556000"/>
            <a:ext cx="2208213" cy="82550"/>
          </a:xfrm>
          <a:prstGeom prst="bentConnector3">
            <a:avLst>
              <a:gd name="adj1" fmla="val 65775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9" name="文本框 11"/>
          <p:cNvSpPr txBox="1"/>
          <p:nvPr/>
        </p:nvSpPr>
        <p:spPr>
          <a:xfrm>
            <a:off x="6138863" y="3124200"/>
            <a:ext cx="56356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5 v</a:t>
            </a:r>
            <a:endParaRPr lang="en-US" altLang="zh-CN" sz="24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1854200" y="4286250"/>
            <a:ext cx="609282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800">
                <a:latin typeface="黑体" panose="02010609060101010101" charset="-122"/>
                <a:ea typeface="黑体" panose="02010609060101010101" charset="-122"/>
              </a:rPr>
              <a:t>驱动芯片</a:t>
            </a:r>
            <a:endParaRPr lang="zh-CN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zh-CN" sz="2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我们所使用的小车上使用</a:t>
            </a:r>
            <a:endParaRPr lang="zh-CN" altLang="zh-CN" sz="2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两个</a:t>
            </a:r>
            <a:r>
              <a:rPr lang="en-US" altLang="zh-CN" sz="2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L293D</a:t>
            </a:r>
            <a:r>
              <a:rPr lang="zh-CN" altLang="en-US" sz="28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驱动芯片</a:t>
            </a:r>
            <a:endParaRPr lang="zh-CN" altLang="en-US" sz="2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1"/>
          <p:cNvSpPr txBox="1"/>
          <p:nvPr/>
        </p:nvSpPr>
        <p:spPr>
          <a:xfrm>
            <a:off x="727075" y="857250"/>
            <a:ext cx="7510463" cy="3019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STM32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开发环境搭建</a:t>
            </a:r>
            <a:endParaRPr lang="zh-CN" altLang="en-US" sz="28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代码的编辑、编译</a:t>
            </a:r>
            <a:endParaRPr lang="zh-CN" altLang="en-US" sz="28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程序下载</a:t>
            </a:r>
            <a:endParaRPr lang="zh-CN" altLang="en-US" sz="28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编程语言和C语言有什么异同</a:t>
            </a:r>
            <a:endParaRPr lang="zh-CN" altLang="en-US" sz="28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79705" y="3634105"/>
            <a:ext cx="4458335" cy="85725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600"/>
          </a:p>
        </p:txBody>
      </p:sp>
      <p:sp>
        <p:nvSpPr>
          <p:cNvPr id="3" name="矩形 2"/>
          <p:cNvSpPr/>
          <p:nvPr/>
        </p:nvSpPr>
        <p:spPr>
          <a:xfrm>
            <a:off x="179705" y="1340485"/>
            <a:ext cx="4458335" cy="1944370"/>
          </a:xfrm>
          <a:prstGeom prst="rect">
            <a:avLst/>
          </a:prstGeom>
          <a:solidFill>
            <a:srgbClr val="B8B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600"/>
          </a:p>
        </p:txBody>
      </p:sp>
      <p:sp>
        <p:nvSpPr>
          <p:cNvPr id="27649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STM32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开发环境搭建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7651" name="文本框 3"/>
          <p:cNvSpPr txBox="1"/>
          <p:nvPr/>
        </p:nvSpPr>
        <p:spPr>
          <a:xfrm>
            <a:off x="261620" y="1298575"/>
            <a:ext cx="4466590" cy="3091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、安装开发软件 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Keil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注册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、安装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STM32F1xx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软件包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下载</a:t>
            </a:r>
            <a:r>
              <a:rPr lang="zh-CN" altLang="en-US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环境配置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工具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endParaRPr lang="zh-CN" altLang="en-US" sz="2600" b="1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5025" y="2132965"/>
            <a:ext cx="4491355" cy="2175510"/>
            <a:chOff x="7315" y="3359"/>
            <a:chExt cx="7073" cy="3426"/>
          </a:xfrm>
        </p:grpSpPr>
        <p:sp>
          <p:nvSpPr>
            <p:cNvPr id="27653" name="文本框 2"/>
            <p:cNvSpPr txBox="1"/>
            <p:nvPr/>
          </p:nvSpPr>
          <p:spPr>
            <a:xfrm>
              <a:off x="7315" y="3359"/>
              <a:ext cx="3940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6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开发软件：</a:t>
              </a:r>
              <a:r>
                <a:rPr lang="en-US" altLang="zh-CN" sz="26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Keil</a:t>
              </a:r>
              <a:endParaRPr lang="en-US" altLang="zh-CN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7315" y="6011"/>
              <a:ext cx="5518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600">
                  <a:solidFill>
                    <a:srgbClr val="0723CC"/>
                  </a:solidFill>
                  <a:latin typeface="黑体" panose="02010609060101010101" charset="-122"/>
                  <a:ea typeface="黑体" panose="02010609060101010101" charset="-122"/>
                </a:rPr>
                <a:t>下载工具：</a:t>
              </a:r>
              <a:r>
                <a:rPr lang="zh-CN" altLang="en-US" sz="2600" b="1">
                  <a:solidFill>
                    <a:srgbClr val="0723CC"/>
                  </a:solidFill>
                  <a:latin typeface="黑体" panose="02010609060101010101" charset="-122"/>
                  <a:ea typeface="黑体" panose="02010609060101010101" charset="-122"/>
                </a:rPr>
                <a:t>mcuisp</a:t>
              </a:r>
              <a:r>
                <a:rPr lang="en-US" altLang="zh-CN" sz="2600" b="1">
                  <a:solidFill>
                    <a:srgbClr val="0723CC"/>
                  </a:solidFill>
                  <a:latin typeface="黑体" panose="02010609060101010101" charset="-122"/>
                  <a:ea typeface="黑体" panose="02010609060101010101" charset="-122"/>
                </a:rPr>
                <a:t>.exe</a:t>
              </a:r>
              <a:endParaRPr lang="en-US" altLang="zh-CN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12872" y="3586"/>
              <a:ext cx="340" cy="2949"/>
            </a:xfrm>
            <a:prstGeom prst="rightBrace">
              <a:avLst>
                <a:gd name="adj1" fmla="val 67058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136" y="4416"/>
              <a:ext cx="1252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两个</a:t>
              </a:r>
              <a:endPara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工具</a:t>
              </a:r>
              <a:endPara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79705" y="3634105"/>
            <a:ext cx="4458335" cy="85725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600"/>
          </a:p>
        </p:txBody>
      </p:sp>
      <p:sp>
        <p:nvSpPr>
          <p:cNvPr id="3" name="矩形 2"/>
          <p:cNvSpPr/>
          <p:nvPr/>
        </p:nvSpPr>
        <p:spPr>
          <a:xfrm>
            <a:off x="179705" y="1340485"/>
            <a:ext cx="4458335" cy="1944370"/>
          </a:xfrm>
          <a:prstGeom prst="rect">
            <a:avLst/>
          </a:prstGeom>
          <a:solidFill>
            <a:srgbClr val="B8B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600"/>
          </a:p>
        </p:txBody>
      </p:sp>
      <p:sp>
        <p:nvSpPr>
          <p:cNvPr id="27649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STM32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开发环境搭建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7651" name="文本框 3"/>
          <p:cNvSpPr txBox="1"/>
          <p:nvPr/>
        </p:nvSpPr>
        <p:spPr>
          <a:xfrm>
            <a:off x="261620" y="1298575"/>
            <a:ext cx="4466590" cy="3091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、安装开发软件 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Keil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注册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、安装</a:t>
            </a: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STM32F1xx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软件包</a:t>
            </a: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26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600" b="1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6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下载</a:t>
            </a:r>
            <a:r>
              <a:rPr lang="zh-CN" altLang="en-US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环境配置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工具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endParaRPr lang="zh-CN" altLang="en-US" sz="2600" b="1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653" name="文本框 2"/>
          <p:cNvSpPr txBox="1"/>
          <p:nvPr/>
        </p:nvSpPr>
        <p:spPr>
          <a:xfrm>
            <a:off x="4644708" y="2132648"/>
            <a:ext cx="2501900" cy="49149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6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开发软件：</a:t>
            </a:r>
            <a:r>
              <a:rPr lang="en-US" altLang="zh-CN" sz="26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en-US" altLang="zh-CN" sz="2600" b="1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4644708" y="3816668"/>
            <a:ext cx="3503930" cy="49149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600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下载工具：</a:t>
            </a:r>
            <a:r>
              <a:rPr lang="zh-CN" altLang="en-US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mcuisp</a:t>
            </a:r>
            <a:r>
              <a:rPr lang="en-US" altLang="zh-CN" sz="2600" b="1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.exe</a:t>
            </a:r>
            <a:endParaRPr lang="en-US" altLang="zh-CN" sz="2600" b="1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8173720" y="2277110"/>
            <a:ext cx="215900" cy="1872615"/>
          </a:xfrm>
          <a:prstGeom prst="rightBrace">
            <a:avLst>
              <a:gd name="adj1" fmla="val 67058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41360" y="2804160"/>
            <a:ext cx="7950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两个</a:t>
            </a:r>
            <a:endParaRPr lang="zh-CN" altLang="en-US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工具</a:t>
            </a:r>
            <a:endParaRPr lang="zh-CN" altLang="en-US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702" name="文本框 3"/>
          <p:cNvSpPr txBox="1"/>
          <p:nvPr/>
        </p:nvSpPr>
        <p:spPr>
          <a:xfrm>
            <a:off x="171450" y="4537075"/>
            <a:ext cx="8877300" cy="1641475"/>
          </a:xfrm>
          <a:prstGeom prst="rect">
            <a:avLst/>
          </a:prstGeom>
          <a:solidFill>
            <a:srgbClr val="F6F5E3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网盘链接：</a:t>
            </a:r>
            <a:endParaRPr lang="zh-CN" altLang="en-US" sz="2800">
              <a:solidFill>
                <a:srgbClr val="0723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https://pan.baidu.com/s/1dgfyJKfhWhzqTUXeySbNLA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723CC"/>
                </a:solidFill>
                <a:latin typeface="黑体" panose="02010609060101010101" charset="-122"/>
                <a:ea typeface="黑体" panose="02010609060101010101" charset="-122"/>
              </a:rPr>
              <a:t>提取码：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r37v</a:t>
            </a: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1747" name="文本框 3"/>
          <p:cNvSpPr txBox="1"/>
          <p:nvPr/>
        </p:nvSpPr>
        <p:spPr>
          <a:xfrm>
            <a:off x="547688" y="1298575"/>
            <a:ext cx="53832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点击安装包mdk512.exe：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74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227263"/>
            <a:ext cx="8705850" cy="2490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674370" y="1143000"/>
            <a:ext cx="8120380" cy="3964305"/>
          </a:xfrm>
        </p:spPr>
        <p:txBody>
          <a:bodyPr anchor="t"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小游戏设计和实现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管理信息系统设计和实现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数值计算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嵌入式C实践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4000" y="3512185"/>
            <a:ext cx="3268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占总成绩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5%</a:t>
            </a:r>
            <a:endParaRPr lang="en-US" altLang="zh-CN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04800" y="3283585"/>
            <a:ext cx="8534400" cy="1066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41" name="文本框 2"/>
          <p:cNvSpPr txBox="1"/>
          <p:nvPr/>
        </p:nvSpPr>
        <p:spPr>
          <a:xfrm>
            <a:off x="106998" y="44450"/>
            <a:ext cx="9007475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zh-CN" altLang="zh-CN" sz="4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课程分为</a:t>
            </a:r>
            <a:r>
              <a:rPr lang="en-US" altLang="zh-CN" sz="4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4</a:t>
            </a:r>
            <a:r>
              <a:rPr lang="zh-CN" altLang="en-US" sz="48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</a:rPr>
              <a:t>个模块</a:t>
            </a:r>
            <a:endParaRPr lang="zh-CN" altLang="en-US" sz="48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en-US" altLang="zh-CN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3795" name="文本框 3"/>
          <p:cNvSpPr txBox="1"/>
          <p:nvPr/>
        </p:nvSpPr>
        <p:spPr>
          <a:xfrm>
            <a:off x="763588" y="1154113"/>
            <a:ext cx="33813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点击next：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79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63" y="1831975"/>
            <a:ext cx="7072312" cy="474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5843" name="文本框 3"/>
          <p:cNvSpPr txBox="1"/>
          <p:nvPr/>
        </p:nvSpPr>
        <p:spPr>
          <a:xfrm>
            <a:off x="763588" y="1298575"/>
            <a:ext cx="551815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点击“agree”,然后next：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584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908175"/>
            <a:ext cx="7140575" cy="4794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7891" name="文本框 3"/>
          <p:cNvSpPr txBox="1"/>
          <p:nvPr/>
        </p:nvSpPr>
        <p:spPr>
          <a:xfrm>
            <a:off x="620713" y="1154113"/>
            <a:ext cx="7988300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选择安装目录，只需要选择前面的CORE目录，后面的目录自动生成，然后next：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789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038" y="2168525"/>
            <a:ext cx="6505575" cy="436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9939" name="文本框 3"/>
          <p:cNvSpPr txBox="1"/>
          <p:nvPr/>
        </p:nvSpPr>
        <p:spPr>
          <a:xfrm>
            <a:off x="763588" y="1154113"/>
            <a:ext cx="7853362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填写相关信息，注意email的格式要正确，其他可以任意填写，然后next：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9940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325" y="2108200"/>
            <a:ext cx="6832600" cy="458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1987" name="文本框 3"/>
          <p:cNvSpPr txBox="1"/>
          <p:nvPr/>
        </p:nvSpPr>
        <p:spPr>
          <a:xfrm>
            <a:off x="763588" y="1154113"/>
            <a:ext cx="7853362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进入安装界面，等待安装完成：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198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75" y="1938338"/>
            <a:ext cx="6872288" cy="461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4035" name="文本框 3"/>
          <p:cNvSpPr txBox="1"/>
          <p:nvPr/>
        </p:nvSpPr>
        <p:spPr>
          <a:xfrm>
            <a:off x="763588" y="1154113"/>
            <a:ext cx="7853362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安装到最后keil会默认安装ulink驱动，点击始终信任和安装：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4036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2178050"/>
            <a:ext cx="8224838" cy="4503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、安装开发软件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keil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6083" name="文本框 3"/>
          <p:cNvSpPr txBox="1"/>
          <p:nvPr/>
        </p:nvSpPr>
        <p:spPr>
          <a:xfrm>
            <a:off x="620078" y="1154113"/>
            <a:ext cx="8281987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之后会弹出pack安装界面，进入界面，注意保持网络畅通（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！！直接关掉即可，后面单独安装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）：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6084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38" y="2197100"/>
            <a:ext cx="7823200" cy="4367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、软件注册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8131" name="文本框 3"/>
          <p:cNvSpPr txBox="1"/>
          <p:nvPr/>
        </p:nvSpPr>
        <p:spPr>
          <a:xfrm>
            <a:off x="763588" y="1011238"/>
            <a:ext cx="7853362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先用管理员身份运行keil，打开之后，如下图所示点击“License Management”：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813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0" y="1912938"/>
            <a:ext cx="5273675" cy="5094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软件注册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0179" name="文本框 3"/>
          <p:cNvSpPr txBox="1"/>
          <p:nvPr/>
        </p:nvSpPr>
        <p:spPr>
          <a:xfrm>
            <a:off x="763588" y="1154113"/>
            <a:ext cx="7853362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在弹出的License Management对话框里，记下你计算机的CID号码：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0180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275" y="2108200"/>
            <a:ext cx="6207125" cy="472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软件注册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2227" name="文本框 3"/>
          <p:cNvSpPr txBox="1"/>
          <p:nvPr/>
        </p:nvSpPr>
        <p:spPr>
          <a:xfrm>
            <a:off x="111125" y="1154113"/>
            <a:ext cx="895826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打开“KEIL_Lic.exe”,将CID复制到对应位置，选择Target为ARM，最后点击”generate”，产生ID号：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222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2108200"/>
            <a:ext cx="3629025" cy="4533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818515" y="764540"/>
            <a:ext cx="8325485" cy="5210175"/>
          </a:xfrm>
        </p:spPr>
        <p:txBody>
          <a:bodyPr anchor="t"/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zh-CN" altLang="zh-CN" sz="3200" b="1">
                <a:latin typeface="微软雅黑" panose="020B0503020204020204" charset="-122"/>
                <a:ea typeface="微软雅黑" panose="020B0503020204020204" charset="-122"/>
              </a:rPr>
              <a:t>成绩构成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</a:rPr>
              <a:t>平时：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考勤：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旷课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次扣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分；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请假扣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0.2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次请假不扣分）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作品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互评：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20000"/>
              </a:lnSpc>
              <a:spcAft>
                <a:spcPts val="0"/>
              </a:spcAft>
              <a:buNone/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实验：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软件注册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4275" name="文本框 3"/>
          <p:cNvSpPr txBox="1"/>
          <p:nvPr/>
        </p:nvSpPr>
        <p:spPr>
          <a:xfrm>
            <a:off x="111125" y="1154113"/>
            <a:ext cx="895826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打开“KEIL_Lic.exe”,将CID复制到对应位置，选择Target为ARM，最后点击”generate”，产生ID号：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4276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2108200"/>
            <a:ext cx="3629025" cy="453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2108200"/>
            <a:ext cx="3629025" cy="453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箭头 1"/>
          <p:cNvSpPr/>
          <p:nvPr/>
        </p:nvSpPr>
        <p:spPr>
          <a:xfrm>
            <a:off x="4330700" y="3933825"/>
            <a:ext cx="720725" cy="576263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软件注册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6323" name="文本框 3"/>
          <p:cNvSpPr txBox="1"/>
          <p:nvPr/>
        </p:nvSpPr>
        <p:spPr>
          <a:xfrm>
            <a:off x="111125" y="1154113"/>
            <a:ext cx="895826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复制ID号到LIC栏位，点击Add Lic：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6324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1676400"/>
            <a:ext cx="66992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文本框 1"/>
          <p:cNvSpPr txBox="1"/>
          <p:nvPr/>
        </p:nvSpPr>
        <p:spPr>
          <a:xfrm>
            <a:off x="595313" y="568325"/>
            <a:ext cx="840581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3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安装STM32F1xx_DFP.2.1.0.pack软件包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2413" y="476250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837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2071370"/>
            <a:ext cx="8914130" cy="2024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0418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3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STM32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程序下载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1923" name="文本框 4"/>
          <p:cNvSpPr txBox="1"/>
          <p:nvPr/>
        </p:nvSpPr>
        <p:spPr>
          <a:xfrm>
            <a:off x="557213" y="1395413"/>
            <a:ext cx="7777163" cy="2971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STM32F103ZET6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核心系统板是一款入门级的</a:t>
            </a:r>
            <a:r>
              <a:rPr lang="en-US" altLang="zh-CN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32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lang="en-US" altLang="zh-CN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ARM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板，使用</a:t>
            </a:r>
            <a:r>
              <a:rPr lang="en-US" altLang="zh-CN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Keil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编译，支持</a:t>
            </a:r>
            <a:r>
              <a:rPr lang="en-US" altLang="zh-CN" sz="2400" b="1" u="sng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USB-TTL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和</a:t>
            </a:r>
            <a:r>
              <a:rPr lang="en-US" altLang="zh-CN" sz="24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STLink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两种下载方式。</a:t>
            </a:r>
            <a:endParaRPr lang="zh-CN" altLang="en-US" sz="2400" b="1" noProof="1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 noProof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本课程采用</a:t>
            </a:r>
            <a:r>
              <a:rPr lang="en-US" altLang="zh-CN" sz="2400" b="1" u="sng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USB-TTL</a:t>
            </a:r>
            <a:r>
              <a:rPr lang="zh-CN" altLang="en-US" sz="2400" b="1" noProof="1">
                <a:latin typeface="黑体" panose="02010609060101010101" charset="-122"/>
                <a:ea typeface="黑体" panose="02010609060101010101" charset="-122"/>
                <a:cs typeface="+mn-cs"/>
              </a:rPr>
              <a:t>下载，包括两部分：</a:t>
            </a:r>
            <a:endParaRPr lang="zh-CN" altLang="en-US" sz="2400" b="1" noProof="1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en-US" altLang="zh-CN" sz="2400" b="1" noProof="1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USB-TTL</a:t>
            </a:r>
            <a:r>
              <a:rPr lang="zh-CN" altLang="en-US" sz="2400" b="1" noProof="1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下载器驱动安装</a:t>
            </a:r>
            <a:endParaRPr lang="zh-CN" altLang="en-US" sz="2400" b="1" noProof="1">
              <a:solidFill>
                <a:schemeClr val="accent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2400" b="1" noProof="1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接线和下载方法（下载工具 </a:t>
            </a:r>
            <a:r>
              <a:rPr lang="en-US" altLang="zh-CN" sz="2400" b="1" noProof="1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mcuisp.exe</a:t>
            </a:r>
            <a:r>
              <a:rPr lang="zh-CN" altLang="en-US" sz="2400" b="1" noProof="1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2400" b="1" noProof="1">
              <a:solidFill>
                <a:schemeClr val="accent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042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4367213"/>
            <a:ext cx="8331200" cy="1398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2466" name="文本框 1"/>
          <p:cNvSpPr txBox="1"/>
          <p:nvPr/>
        </p:nvSpPr>
        <p:spPr>
          <a:xfrm>
            <a:off x="763588" y="280988"/>
            <a:ext cx="7853362" cy="681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注意事项：</a:t>
            </a:r>
            <a:endParaRPr lang="zh-CN" altLang="en-US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1923" name="文本框 4"/>
          <p:cNvSpPr txBox="1"/>
          <p:nvPr/>
        </p:nvSpPr>
        <p:spPr>
          <a:xfrm>
            <a:off x="557213" y="965200"/>
            <a:ext cx="7777163" cy="1528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b="1" noProof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正确接线，一定不能接错。</a:t>
            </a:r>
            <a:endParaRPr lang="zh-CN" altLang="en-US" sz="2400" b="1" noProof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下载前后跳线帽位置要正确：</a:t>
            </a:r>
            <a:endParaRPr lang="zh-CN" altLang="en-US" sz="24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endParaRPr lang="zh-CN" altLang="en-US" sz="24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楷体" panose="02010609060101010101" charset="-122"/>
            </a:endParaRPr>
          </a:p>
        </p:txBody>
      </p:sp>
      <p:pic>
        <p:nvPicPr>
          <p:cNvPr id="6246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138" y="2030413"/>
            <a:ext cx="5291137" cy="4649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6124575" y="3995738"/>
            <a:ext cx="863600" cy="7191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2470" name="文本框 4"/>
          <p:cNvSpPr txBox="1"/>
          <p:nvPr/>
        </p:nvSpPr>
        <p:spPr>
          <a:xfrm>
            <a:off x="7153275" y="4124325"/>
            <a:ext cx="17065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跳线帽位置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4514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注意事项：</a:t>
            </a:r>
            <a:endParaRPr lang="zh-CN" altLang="en-US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45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8" y="1384300"/>
            <a:ext cx="8874125" cy="4981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6562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课后作业</a:t>
            </a:r>
            <a:endParaRPr lang="zh-CN" altLang="en-US" sz="3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563" name="文本框 1"/>
          <p:cNvSpPr txBox="1"/>
          <p:nvPr/>
        </p:nvSpPr>
        <p:spPr>
          <a:xfrm>
            <a:off x="117475" y="1512888"/>
            <a:ext cx="8893175" cy="23793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1</a:t>
            </a:r>
            <a:r>
              <a:rPr lang="zh-CN" altLang="en-US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）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搭建开发环境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（包括开发软件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Keil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安装、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     注册，以及下载环境设置）</a:t>
            </a:r>
            <a:endParaRPr lang="zh-CN" altLang="en-US" sz="3200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</a:t>
            </a:r>
            <a:r>
              <a:rPr lang="zh-CN" altLang="en-US" sz="3200">
                <a:solidFill>
                  <a:schemeClr val="accent2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）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学习智能小车组装视频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（后面会发到群里）</a:t>
            </a:r>
            <a:endParaRPr lang="zh-CN" altLang="en-US" sz="3200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endParaRPr lang="zh-CN" altLang="en-US" sz="3200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6861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400175"/>
            <a:ext cx="3925887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0659" name="文本框 3"/>
          <p:cNvSpPr txBox="1"/>
          <p:nvPr/>
        </p:nvSpPr>
        <p:spPr>
          <a:xfrm>
            <a:off x="1565275" y="1331913"/>
            <a:ext cx="5864225" cy="582612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种位操作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066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2465388"/>
            <a:ext cx="8007350" cy="3052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2706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270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870075"/>
            <a:ext cx="6457950" cy="3798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文本框 3"/>
          <p:cNvSpPr txBox="1"/>
          <p:nvPr/>
        </p:nvSpPr>
        <p:spPr>
          <a:xfrm>
            <a:off x="1565275" y="1177925"/>
            <a:ext cx="5864225" cy="582613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运算符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9413" y="2168525"/>
            <a:ext cx="3486150" cy="2611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文本框 6"/>
          <p:cNvSpPr txBox="1"/>
          <p:nvPr/>
        </p:nvSpPr>
        <p:spPr>
          <a:xfrm>
            <a:off x="421005" y="123825"/>
            <a:ext cx="8315325" cy="4696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嵌入式</a:t>
            </a:r>
            <a:r>
              <a:rPr lang="en-US" altLang="zh-CN" sz="36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C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语言实践内容</a:t>
            </a:r>
            <a:endParaRPr lang="zh-CN" altLang="en-US" sz="32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600"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以</a:t>
            </a: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 </a:t>
            </a:r>
            <a:r>
              <a:rPr lang="zh-CN" altLang="zh-CN" sz="2800" u="sng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STM32智能小车</a:t>
            </a:r>
            <a:r>
              <a:rPr lang="zh-CN" altLang="zh-CN" sz="28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为平台，学习嵌入式程序设计。</a:t>
            </a:r>
            <a:endParaRPr lang="zh-CN" altLang="zh-CN" sz="2600"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zh-CN" sz="26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共计完成实验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【</a:t>
            </a:r>
            <a:r>
              <a:rPr lang="en-US" altLang="zh-CN" sz="26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】</a:t>
            </a:r>
            <a:r>
              <a:rPr lang="zh-CN" altLang="en-US" sz="26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和【</a:t>
            </a:r>
            <a:r>
              <a:rPr lang="en-US" altLang="zh-CN" sz="26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4</a:t>
            </a:r>
            <a:r>
              <a:rPr lang="zh-CN" altLang="en-US" sz="26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】</a:t>
            </a:r>
            <a:r>
              <a:rPr lang="zh-CN" altLang="zh-CN" sz="2600"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：</a:t>
            </a:r>
            <a:endParaRPr lang="zh-CN" altLang="zh-CN" sz="2600"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【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1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】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组装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STM32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智能小车</a:t>
            </a:r>
            <a:endParaRPr lang="en-US" altLang="zh-CN" sz="2600">
              <a:latin typeface="Times New Roman" panose="02020603050405020304" charset="0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【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2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】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红外避障实验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（红外传感器）</a:t>
            </a:r>
            <a:endParaRPr lang="zh-CN" altLang="en-US" sz="2600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【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3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】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循迹实验（三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路传感器）</a:t>
            </a:r>
            <a:endParaRPr lang="zh-CN" altLang="en-US" sz="2600">
              <a:latin typeface="Times New Roman" panose="02020603050405020304" charset="0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【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4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】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 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超声波魔术手实验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（超声波传感器）</a:t>
            </a:r>
            <a:endParaRPr lang="zh-CN" altLang="en-US" sz="2600"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1267" name="文本框 7"/>
          <p:cNvSpPr txBox="1"/>
          <p:nvPr/>
        </p:nvSpPr>
        <p:spPr>
          <a:xfrm>
            <a:off x="942975" y="5010150"/>
            <a:ext cx="2282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hlinkClick r:id="rId2" action="ppaction://hlinkfile"/>
              </a:rPr>
              <a:t>循迹演示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  <a:hlinkClick r:id="rId2" action="ppaction://hlinkfile"/>
            </a:endParaRPr>
          </a:p>
        </p:txBody>
      </p:sp>
      <p:sp>
        <p:nvSpPr>
          <p:cNvPr id="11268" name="文本框 8"/>
          <p:cNvSpPr txBox="1"/>
          <p:nvPr/>
        </p:nvSpPr>
        <p:spPr>
          <a:xfrm>
            <a:off x="3803650" y="5010150"/>
            <a:ext cx="3330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hlinkClick r:id="rId3" action="ppaction://hlinkfile"/>
              </a:rPr>
              <a:t>超声波魔术手演示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  <a:hlinkClick r:id="rId3" action="ppaction://hlinkfil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4754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4755" name="文本框 3"/>
          <p:cNvSpPr txBox="1"/>
          <p:nvPr/>
        </p:nvSpPr>
        <p:spPr>
          <a:xfrm>
            <a:off x="1565275" y="1177925"/>
            <a:ext cx="5864225" cy="582613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基本语句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475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2036763"/>
            <a:ext cx="6186488" cy="300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6802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6803" name="文本框 3"/>
          <p:cNvSpPr txBox="1"/>
          <p:nvPr/>
        </p:nvSpPr>
        <p:spPr>
          <a:xfrm>
            <a:off x="1565275" y="1177925"/>
            <a:ext cx="5864225" cy="582613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define</a:t>
            </a: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宏定义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680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188" y="2092325"/>
            <a:ext cx="7810500" cy="340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8850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8851" name="文本框 3"/>
          <p:cNvSpPr txBox="1"/>
          <p:nvPr/>
        </p:nvSpPr>
        <p:spPr>
          <a:xfrm>
            <a:off x="1565275" y="1320800"/>
            <a:ext cx="5864225" cy="584200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extern</a:t>
            </a: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变量声明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885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511425"/>
            <a:ext cx="7943850" cy="2354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0898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0899" name="文本框 3"/>
          <p:cNvSpPr txBox="1"/>
          <p:nvPr/>
        </p:nvSpPr>
        <p:spPr>
          <a:xfrm>
            <a:off x="1565275" y="1320800"/>
            <a:ext cx="5864225" cy="584200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typedef</a:t>
            </a: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类型别名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090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388" y="2262188"/>
            <a:ext cx="7443787" cy="2698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3317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2946" name="文本框 1"/>
          <p:cNvSpPr txBox="1"/>
          <p:nvPr/>
        </p:nvSpPr>
        <p:spPr>
          <a:xfrm>
            <a:off x="763588" y="4238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2947" name="文本框 3"/>
          <p:cNvSpPr txBox="1"/>
          <p:nvPr/>
        </p:nvSpPr>
        <p:spPr>
          <a:xfrm>
            <a:off x="1565275" y="1320800"/>
            <a:ext cx="5864225" cy="584200"/>
          </a:xfrm>
          <a:prstGeom prst="rect">
            <a:avLst/>
          </a:prstGeom>
          <a:solidFill>
            <a:srgbClr val="E6E6E6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3200" b="1">
                <a:latin typeface="黑体" panose="02010609060101010101" charset="-122"/>
                <a:ea typeface="黑体" panose="02010609060101010101" charset="-122"/>
              </a:rPr>
              <a:t>结构体：构造类型</a:t>
            </a:r>
            <a:endParaRPr lang="zh-CN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294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88" y="2122488"/>
            <a:ext cx="7675562" cy="293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1158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4994" name="文本框 1"/>
          <p:cNvSpPr txBox="1"/>
          <p:nvPr/>
        </p:nvSpPr>
        <p:spPr>
          <a:xfrm>
            <a:off x="763588" y="2079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(C51)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语言关系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4"/>
          <p:cNvSpPr txBox="1"/>
          <p:nvPr/>
        </p:nvSpPr>
        <p:spPr>
          <a:xfrm>
            <a:off x="563563" y="1130300"/>
            <a:ext cx="8204200" cy="2122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sz="2800" b="1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相同点：</a:t>
            </a:r>
            <a:endParaRPr lang="zh-CN" sz="28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sz="2800" b="1" noProof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单片机C语言是由C语言继承发展而来的，语法基本一致。</a:t>
            </a:r>
            <a:endParaRPr lang="zh-CN" altLang="en-US" sz="2400" noProof="1">
              <a:sym typeface="+mn-ea"/>
            </a:endParaRPr>
          </a:p>
          <a:p>
            <a:endParaRPr lang="zh-CN" altLang="en-US" sz="2800" noProof="1">
              <a:sym typeface="+mn-ea"/>
            </a:endParaRPr>
          </a:p>
          <a:p>
            <a:endParaRPr lang="zh-CN" sz="24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1158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7042" name="文本框 1"/>
          <p:cNvSpPr txBox="1"/>
          <p:nvPr/>
        </p:nvSpPr>
        <p:spPr>
          <a:xfrm>
            <a:off x="763588" y="2079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语言和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语言关系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7043" name="文本框 4"/>
          <p:cNvSpPr txBox="1"/>
          <p:nvPr/>
        </p:nvSpPr>
        <p:spPr>
          <a:xfrm>
            <a:off x="682625" y="1663700"/>
            <a:ext cx="77771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、集成开发环境和编译器不同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4" name="文本框 6"/>
          <p:cNvSpPr txBox="1"/>
          <p:nvPr/>
        </p:nvSpPr>
        <p:spPr>
          <a:xfrm>
            <a:off x="1089025" y="2109788"/>
            <a:ext cx="7777163" cy="14208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zh-CN" sz="2400">
                <a:latin typeface="Arial" panose="020B0604020202020204" pitchFamily="34" charset="0"/>
                <a:ea typeface="宋体" panose="02010600030101010101" pitchFamily="2" charset="-122"/>
              </a:rPr>
              <a:t>C语言的编译器有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GCC</a:t>
            </a:r>
            <a:r>
              <a:rPr lang="zh-CN" altLang="zh-CN" sz="2400">
                <a:latin typeface="Arial" panose="020B0604020202020204" pitchFamily="34" charset="0"/>
                <a:ea typeface="宋体" panose="02010600030101010101" pitchFamily="2" charset="-122"/>
              </a:rPr>
              <a:t>、Clang、Visual C++ :: cl.exe（Microsoft VC++自带的编译器）等。</a:t>
            </a:r>
            <a:endParaRPr lang="zh-CN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zh-CN" sz="2400">
                <a:latin typeface="Arial" panose="020B0604020202020204" pitchFamily="34" charset="0"/>
                <a:ea typeface="宋体" panose="02010600030101010101" pitchFamily="2" charset="-122"/>
              </a:rPr>
              <a:t>单片机C语言采用C51编译器。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5" name="文本框 4"/>
          <p:cNvSpPr txBox="1"/>
          <p:nvPr/>
        </p:nvSpPr>
        <p:spPr>
          <a:xfrm>
            <a:off x="563563" y="1130300"/>
            <a:ext cx="82042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区别：</a:t>
            </a:r>
            <a:endParaRPr lang="zh-CN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6" name="文本框 4"/>
          <p:cNvSpPr txBox="1"/>
          <p:nvPr/>
        </p:nvSpPr>
        <p:spPr>
          <a:xfrm>
            <a:off x="685800" y="4014788"/>
            <a:ext cx="77771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、运行硬件平台不同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7" name="文本框 6"/>
          <p:cNvSpPr txBox="1"/>
          <p:nvPr/>
        </p:nvSpPr>
        <p:spPr>
          <a:xfrm>
            <a:off x="1090613" y="4533900"/>
            <a:ext cx="7777162" cy="9763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单片机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语言运行在单片机上；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程序运行在计算机上。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395288" y="115888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9090" name="文本框 1"/>
          <p:cNvSpPr txBox="1"/>
          <p:nvPr/>
        </p:nvSpPr>
        <p:spPr>
          <a:xfrm>
            <a:off x="763588" y="207963"/>
            <a:ext cx="7853362" cy="682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(C51)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语言关系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9091" name="文本框 4"/>
          <p:cNvSpPr txBox="1"/>
          <p:nvPr/>
        </p:nvSpPr>
        <p:spPr>
          <a:xfrm>
            <a:off x="563563" y="1130300"/>
            <a:ext cx="82042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区别：</a:t>
            </a:r>
            <a:endParaRPr lang="zh-CN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2" name="文本框 4"/>
          <p:cNvSpPr txBox="1"/>
          <p:nvPr/>
        </p:nvSpPr>
        <p:spPr>
          <a:xfrm>
            <a:off x="563563" y="1784350"/>
            <a:ext cx="77771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、数据类型不同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3" name="文本框 6"/>
          <p:cNvSpPr txBox="1"/>
          <p:nvPr/>
        </p:nvSpPr>
        <p:spPr>
          <a:xfrm>
            <a:off x="968375" y="2232025"/>
            <a:ext cx="8045450" cy="2749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为了灵活地进行位操作，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单片机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语言对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语言的数据类型做了扩充。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如下：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sfr——特殊功能寄存器数据声明，声明一个8位的寄存器。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sfr16——16特殊功能寄存器的数据声明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sbit——特殊功能位声明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bit——位变量声明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2"/>
          <p:cNvSpPr txBox="1"/>
          <p:nvPr/>
        </p:nvSpPr>
        <p:spPr>
          <a:xfrm>
            <a:off x="394970" y="121920"/>
            <a:ext cx="8481060" cy="866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40000"/>
              </a:lnSpc>
            </a:pPr>
            <a:r>
              <a:rPr lang="zh-CN" sz="36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硬件介绍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 </a:t>
            </a:r>
            <a:endParaRPr lang="zh-CN" altLang="en-US" sz="2800" b="1">
              <a:solidFill>
                <a:schemeClr val="accent4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989330"/>
            <a:ext cx="7110095" cy="1476375"/>
          </a:xfrm>
          <a:prstGeom prst="rect">
            <a:avLst/>
          </a:prstGeom>
          <a:solidFill>
            <a:srgbClr val="EEDCB4"/>
          </a:solidFill>
        </p:spPr>
        <p:txBody>
          <a:bodyPr wrap="square" rtlCol="0" anchor="t">
            <a:spAutoFit/>
          </a:bodyPr>
          <a:p>
            <a:r>
              <a:rPr lang="zh-CN" altLang="en-US"/>
              <a:t>【淘宝】7天无理由退货 https://e.tb.cn/h.TGe7ej6EGr5bxpu?tk=4kE7eQIzB9e CZ321 「STM32智能小车寻迹小车循迹超声波避障套件灭火机器人套件蓝牙diy」</a:t>
            </a:r>
            <a:endParaRPr lang="zh-CN" altLang="en-US"/>
          </a:p>
          <a:p>
            <a:r>
              <a:rPr lang="zh-CN" altLang="en-US"/>
              <a:t>点击链接直接打开 或者 淘宝搜索直接打开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2926080"/>
            <a:ext cx="4341495" cy="2629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8980" y="5662295"/>
            <a:ext cx="814705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buFont typeface="Wingdings" panose="05000000000000000000" charset="0"/>
            </a:pPr>
            <a:r>
              <a:rPr lang="zh-CN" altLang="en-US" sz="28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多</a:t>
            </a:r>
            <a:r>
              <a:rPr lang="zh-CN" sz="28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人共同出资购买小车</a:t>
            </a:r>
            <a:r>
              <a:rPr lang="zh-CN" sz="2800" noProof="1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。</a:t>
            </a:r>
            <a:endParaRPr lang="zh-CN" altLang="en-US" sz="2800" noProof="1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1"/>
          <p:cNvSpPr txBox="1"/>
          <p:nvPr/>
        </p:nvSpPr>
        <p:spPr>
          <a:xfrm>
            <a:off x="579438" y="155575"/>
            <a:ext cx="8250237" cy="8239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zh-CN" altLang="zh-CN" sz="28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智能小车基本构成</a:t>
            </a:r>
            <a:endParaRPr lang="zh-CN" altLang="zh-CN" sz="280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413" y="188913"/>
            <a:ext cx="341313" cy="792163"/>
          </a:xfrm>
          <a:prstGeom prst="rect">
            <a:avLst/>
          </a:prstGeom>
          <a:solidFill>
            <a:srgbClr val="465C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13315" name="组合 14"/>
          <p:cNvGrpSpPr/>
          <p:nvPr/>
        </p:nvGrpSpPr>
        <p:grpSpPr>
          <a:xfrm>
            <a:off x="222250" y="1401763"/>
            <a:ext cx="8356600" cy="3308350"/>
            <a:chOff x="350" y="3338"/>
            <a:chExt cx="13159" cy="5209"/>
          </a:xfrm>
        </p:grpSpPr>
        <p:pic>
          <p:nvPicPr>
            <p:cNvPr id="13316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20" y="3447"/>
              <a:ext cx="5490" cy="4112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3317" name="组合 11"/>
            <p:cNvGrpSpPr/>
            <p:nvPr/>
          </p:nvGrpSpPr>
          <p:grpSpPr>
            <a:xfrm>
              <a:off x="7198" y="6423"/>
              <a:ext cx="5741" cy="1266"/>
              <a:chOff x="7198" y="6423"/>
              <a:chExt cx="5741" cy="1266"/>
            </a:xfrm>
          </p:grpSpPr>
          <p:cxnSp>
            <p:nvCxnSpPr>
              <p:cNvPr id="24" name="直接连接符 23"/>
              <p:cNvCxnSpPr>
                <a:endCxn id="13319" idx="1"/>
              </p:cNvCxnSpPr>
              <p:nvPr/>
            </p:nvCxnSpPr>
            <p:spPr>
              <a:xfrm>
                <a:off x="7197" y="6422"/>
                <a:ext cx="3535" cy="905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19" name="文本框 2"/>
              <p:cNvSpPr txBox="1"/>
              <p:nvPr/>
            </p:nvSpPr>
            <p:spPr>
              <a:xfrm>
                <a:off x="10732" y="6965"/>
                <a:ext cx="2207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2400">
                    <a:solidFill>
                      <a:schemeClr val="accent2"/>
                    </a:solidFill>
                    <a:latin typeface="黑体" panose="02010609060101010101" charset="-122"/>
                    <a:ea typeface="黑体" panose="02010609060101010101" charset="-122"/>
                  </a:rPr>
                  <a:t>旋转舵机</a:t>
                </a:r>
                <a:endParaRPr lang="zh-CN" altLang="en-US" sz="2400">
                  <a:solidFill>
                    <a:schemeClr val="accent2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3320" name="组合 9"/>
            <p:cNvGrpSpPr/>
            <p:nvPr/>
          </p:nvGrpSpPr>
          <p:grpSpPr>
            <a:xfrm>
              <a:off x="725" y="5970"/>
              <a:ext cx="5930" cy="764"/>
              <a:chOff x="725" y="5970"/>
              <a:chExt cx="5930" cy="764"/>
            </a:xfrm>
          </p:grpSpPr>
          <p:cxnSp>
            <p:nvCxnSpPr>
              <p:cNvPr id="4" name="直接连接符 3"/>
              <p:cNvCxnSpPr>
                <a:endCxn id="13319" idx="1"/>
              </p:cNvCxnSpPr>
              <p:nvPr/>
            </p:nvCxnSpPr>
            <p:spPr>
              <a:xfrm flipV="1">
                <a:off x="3302" y="5970"/>
                <a:ext cx="3352" cy="35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2" name="文本框 26"/>
              <p:cNvSpPr txBox="1"/>
              <p:nvPr/>
            </p:nvSpPr>
            <p:spPr>
              <a:xfrm>
                <a:off x="725" y="6010"/>
                <a:ext cx="2687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2400">
                    <a:solidFill>
                      <a:schemeClr val="accent2"/>
                    </a:solidFill>
                    <a:latin typeface="黑体" panose="02010609060101010101" charset="-122"/>
                    <a:ea typeface="黑体" panose="02010609060101010101" charset="-122"/>
                  </a:rPr>
                  <a:t>超声波模块</a:t>
                </a:r>
                <a:endParaRPr lang="zh-CN" altLang="en-US" sz="2400">
                  <a:solidFill>
                    <a:schemeClr val="accent2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3323" name="组合 12"/>
            <p:cNvGrpSpPr/>
            <p:nvPr/>
          </p:nvGrpSpPr>
          <p:grpSpPr>
            <a:xfrm>
              <a:off x="7765" y="7331"/>
              <a:ext cx="5744" cy="1217"/>
              <a:chOff x="7765" y="7331"/>
              <a:chExt cx="5744" cy="1217"/>
            </a:xfrm>
          </p:grpSpPr>
          <p:cxnSp>
            <p:nvCxnSpPr>
              <p:cNvPr id="28" name="直接连接符 27"/>
              <p:cNvCxnSpPr>
                <a:endCxn id="13325" idx="1"/>
              </p:cNvCxnSpPr>
              <p:nvPr/>
            </p:nvCxnSpPr>
            <p:spPr>
              <a:xfrm>
                <a:off x="7765" y="7331"/>
                <a:ext cx="2968" cy="855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5" name="文本框 28"/>
              <p:cNvSpPr txBox="1"/>
              <p:nvPr/>
            </p:nvSpPr>
            <p:spPr>
              <a:xfrm>
                <a:off x="10733" y="7823"/>
                <a:ext cx="2776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2400">
                    <a:solidFill>
                      <a:schemeClr val="accent2"/>
                    </a:solidFill>
                    <a:latin typeface="黑体" panose="02010609060101010101" charset="-122"/>
                    <a:ea typeface="黑体" panose="02010609060101010101" charset="-122"/>
                  </a:rPr>
                  <a:t>三路传感器</a:t>
                </a:r>
                <a:endParaRPr lang="zh-CN" altLang="en-US" sz="2400">
                  <a:solidFill>
                    <a:schemeClr val="accent2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3326" name="组合 10"/>
            <p:cNvGrpSpPr/>
            <p:nvPr/>
          </p:nvGrpSpPr>
          <p:grpSpPr>
            <a:xfrm>
              <a:off x="8105" y="5743"/>
              <a:ext cx="5403" cy="789"/>
              <a:chOff x="8105" y="5743"/>
              <a:chExt cx="5403" cy="789"/>
            </a:xfrm>
          </p:grpSpPr>
          <p:cxnSp>
            <p:nvCxnSpPr>
              <p:cNvPr id="30" name="直接连接符 29"/>
              <p:cNvCxnSpPr>
                <a:endCxn id="13328" idx="1"/>
              </p:cNvCxnSpPr>
              <p:nvPr/>
            </p:nvCxnSpPr>
            <p:spPr>
              <a:xfrm>
                <a:off x="8105" y="5742"/>
                <a:ext cx="2715" cy="42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8" name="文本框 30"/>
              <p:cNvSpPr txBox="1"/>
              <p:nvPr/>
            </p:nvSpPr>
            <p:spPr>
              <a:xfrm>
                <a:off x="10820" y="5807"/>
                <a:ext cx="2687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2400">
                    <a:solidFill>
                      <a:schemeClr val="accent2"/>
                    </a:solidFill>
                    <a:latin typeface="黑体" panose="02010609060101010101" charset="-122"/>
                    <a:ea typeface="黑体" panose="02010609060101010101" charset="-122"/>
                  </a:rPr>
                  <a:t>红外传感器</a:t>
                </a:r>
                <a:endParaRPr lang="zh-CN" altLang="en-US" sz="2400">
                  <a:solidFill>
                    <a:schemeClr val="accent2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3329" name="组合 8"/>
            <p:cNvGrpSpPr/>
            <p:nvPr/>
          </p:nvGrpSpPr>
          <p:grpSpPr>
            <a:xfrm>
              <a:off x="350" y="3488"/>
              <a:ext cx="3336" cy="892"/>
              <a:chOff x="350" y="3488"/>
              <a:chExt cx="3336" cy="892"/>
            </a:xfrm>
          </p:grpSpPr>
          <p:cxnSp>
            <p:nvCxnSpPr>
              <p:cNvPr id="2" name="直接连接符 1"/>
              <p:cNvCxnSpPr>
                <a:stCxn id="13331" idx="3"/>
                <a:endCxn id="13328" idx="1"/>
              </p:cNvCxnSpPr>
              <p:nvPr/>
            </p:nvCxnSpPr>
            <p:spPr>
              <a:xfrm>
                <a:off x="2557" y="3850"/>
                <a:ext cx="1127" cy="53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31" name="文本框 26"/>
              <p:cNvSpPr txBox="1"/>
              <p:nvPr/>
            </p:nvSpPr>
            <p:spPr>
              <a:xfrm>
                <a:off x="350" y="3487"/>
                <a:ext cx="2207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2400">
                    <a:solidFill>
                      <a:schemeClr val="accent2"/>
                    </a:solidFill>
                    <a:latin typeface="黑体" panose="02010609060101010101" charset="-122"/>
                    <a:ea typeface="黑体" panose="02010609060101010101" charset="-122"/>
                  </a:rPr>
                  <a:t>驱动电机</a:t>
                </a:r>
                <a:endParaRPr lang="zh-CN" altLang="en-US" sz="2400">
                  <a:solidFill>
                    <a:schemeClr val="accent2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3332" name="组合 7"/>
            <p:cNvGrpSpPr/>
            <p:nvPr/>
          </p:nvGrpSpPr>
          <p:grpSpPr>
            <a:xfrm>
              <a:off x="4322" y="3338"/>
              <a:ext cx="8923" cy="1262"/>
              <a:chOff x="4322" y="3338"/>
              <a:chExt cx="8923" cy="1262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322" y="3338"/>
                <a:ext cx="1724" cy="12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6" name="直接连接符 5"/>
              <p:cNvCxnSpPr>
                <a:stCxn id="3" idx="6"/>
                <a:endCxn id="13335" idx="1"/>
              </p:cNvCxnSpPr>
              <p:nvPr/>
            </p:nvCxnSpPr>
            <p:spPr>
              <a:xfrm>
                <a:off x="6046" y="3969"/>
                <a:ext cx="3053" cy="14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35" name="文本框 30"/>
              <p:cNvSpPr txBox="1"/>
              <p:nvPr/>
            </p:nvSpPr>
            <p:spPr>
              <a:xfrm>
                <a:off x="9099" y="3748"/>
                <a:ext cx="4146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zh-CN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STM32</a:t>
                </a:r>
                <a:r>
                  <a:rPr lang="zh-CN" altLang="en-US" sz="2400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核心板</a:t>
                </a:r>
                <a:endParaRPr lang="zh-CN" altLang="en-US" sz="24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3336" name="文本框 1"/>
          <p:cNvSpPr txBox="1"/>
          <p:nvPr/>
        </p:nvSpPr>
        <p:spPr>
          <a:xfrm>
            <a:off x="467360" y="4725035"/>
            <a:ext cx="7670800" cy="7188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en-US" altLang="zh-CN" sz="2400" b="1">
                <a:latin typeface="Times New Roman" panose="02020603050405020304" charset="0"/>
                <a:ea typeface="黑体" panose="02010609060101010101" charset="-122"/>
              </a:rPr>
              <a:t>“STM32</a:t>
            </a:r>
            <a:r>
              <a:rPr lang="zh-CN" altLang="en-US" sz="2400" b="1">
                <a:latin typeface="Times New Roman" panose="02020603050405020304" charset="0"/>
                <a:ea typeface="黑体" panose="02010609060101010101" charset="-122"/>
              </a:rPr>
              <a:t>智能小车</a:t>
            </a:r>
            <a:r>
              <a:rPr lang="en-US" altLang="zh-CN" sz="2400" b="1">
                <a:latin typeface="Times New Roman" panose="02020603050405020304" charset="0"/>
                <a:ea typeface="黑体" panose="02010609060101010101" charset="-122"/>
              </a:rPr>
              <a:t>”</a:t>
            </a:r>
            <a:r>
              <a:rPr lang="zh-CN" altLang="en-US" sz="2400" b="1">
                <a:latin typeface="Times New Roman" panose="02020603050405020304" charset="0"/>
                <a:ea typeface="黑体" panose="02010609060101010101" charset="-122"/>
              </a:rPr>
              <a:t>中</a:t>
            </a:r>
            <a:r>
              <a:rPr lang="en-US" altLang="zh-CN" sz="2400" b="1" u="sng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</a:rPr>
              <a:t>STM32</a:t>
            </a:r>
            <a:r>
              <a:rPr lang="zh-CN" altLang="en-US" sz="2400" b="1">
                <a:latin typeface="Times New Roman" panose="02020603050405020304" charset="0"/>
                <a:ea typeface="黑体" panose="02010609060101010101" charset="-122"/>
              </a:rPr>
              <a:t>表示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STM32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系列单片机</a:t>
            </a:r>
            <a:endParaRPr lang="zh-CN" altLang="en-US" sz="2400" b="1">
              <a:latin typeface="Times New Roman" panose="02020603050405020304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1"/>
          <p:cNvSpPr txBox="1"/>
          <p:nvPr/>
        </p:nvSpPr>
        <p:spPr>
          <a:xfrm>
            <a:off x="652463" y="976313"/>
            <a:ext cx="8164513" cy="2935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en-US" altLang="zh-CN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+mn-cs"/>
              </a:rPr>
              <a:t>1</a:t>
            </a:r>
            <a:r>
              <a:rPr lang="zh-CN" altLang="en-US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+mn-cs"/>
              </a:rPr>
              <a:t>、什么是</a:t>
            </a:r>
            <a:r>
              <a:rPr lang="en-US" altLang="zh-CN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+mn-cs"/>
              </a:rPr>
              <a:t>单片机</a:t>
            </a:r>
            <a:r>
              <a:rPr lang="zh-CN" altLang="en-US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+mn-cs"/>
              </a:rPr>
              <a:t>？</a:t>
            </a:r>
            <a:endParaRPr lang="zh-CN" altLang="en-US" sz="2400" noProof="1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+mn-cs"/>
              </a:rPr>
              <a:t>单片机</a:t>
            </a: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+mn-cs"/>
              </a:rPr>
              <a:t>（Single-Chip Microcomputer）一种集成电路芯片</a:t>
            </a: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+mn-cs"/>
              </a:rPr>
              <a:t>；</a:t>
            </a:r>
            <a:endParaRPr lang="en-US" altLang="zh-CN" sz="2400" noProof="1">
              <a:latin typeface="Times New Roman" panose="02020603050405020304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+mn-cs"/>
              </a:rPr>
              <a:t>内部资源：</a:t>
            </a:r>
            <a:r>
              <a:rPr lang="zh-CN" altLang="en-US" sz="2400" noProof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集成</a:t>
            </a:r>
            <a:r>
              <a:rPr lang="en-US" altLang="zh-CN" sz="2400" noProof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CPU、RAM、ROM、I/O</a:t>
            </a:r>
            <a:r>
              <a:rPr lang="zh-CN" altLang="en-US" sz="2400" noProof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接口、</a:t>
            </a:r>
            <a:r>
              <a:rPr lang="en-US" altLang="zh-CN" sz="2400" noProof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中断系统、定时器/计数器等</a:t>
            </a:r>
            <a:r>
              <a:rPr lang="zh-CN" altLang="en-US" sz="2400" noProof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；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+mn-cs"/>
              </a:rPr>
              <a:t>一个小而完善的微型计算机系统。</a:t>
            </a:r>
            <a:endParaRPr lang="zh-CN" altLang="zh-CN" sz="2400" noProof="1">
              <a:latin typeface="Times New Roman" panose="02020603050405020304" charset="0"/>
              <a:ea typeface="黑体" panose="02010609060101010101" charset="-122"/>
            </a:endParaRPr>
          </a:p>
        </p:txBody>
      </p:sp>
      <p:pic>
        <p:nvPicPr>
          <p:cNvPr id="1433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488" y="3387725"/>
            <a:ext cx="2540000" cy="253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38" y="4100513"/>
            <a:ext cx="2139950" cy="162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框 5"/>
          <p:cNvSpPr txBox="1"/>
          <p:nvPr/>
        </p:nvSpPr>
        <p:spPr>
          <a:xfrm>
            <a:off x="2038350" y="5803900"/>
            <a:ext cx="119856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51</a:t>
            </a:r>
            <a:r>
              <a:rPr lang="zh-CN" altLang="en-US" sz="20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endParaRPr lang="zh-CN" altLang="en-US" sz="200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341" name="文本框 6"/>
          <p:cNvSpPr txBox="1"/>
          <p:nvPr/>
        </p:nvSpPr>
        <p:spPr>
          <a:xfrm>
            <a:off x="6062663" y="5797550"/>
            <a:ext cx="157956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STM32</a:t>
            </a:r>
            <a:r>
              <a:rPr lang="zh-CN" altLang="en-US" sz="20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单片机</a:t>
            </a:r>
            <a:endParaRPr lang="zh-CN" altLang="en-US" sz="200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342" name="文本框 1"/>
          <p:cNvSpPr txBox="1"/>
          <p:nvPr/>
        </p:nvSpPr>
        <p:spPr>
          <a:xfrm>
            <a:off x="1244600" y="160338"/>
            <a:ext cx="6189663" cy="7302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嵌入式</a:t>
            </a:r>
            <a:r>
              <a:rPr lang="en-US" altLang="zh-CN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语言实践</a:t>
            </a:r>
            <a:r>
              <a:rPr lang="en-US" altLang="zh-CN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---</a:t>
            </a: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学习背景介绍</a:t>
            </a:r>
            <a:endParaRPr lang="zh-CN" altLang="en-US" sz="32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2"/>
          <p:cNvSpPr txBox="1"/>
          <p:nvPr/>
        </p:nvSpPr>
        <p:spPr>
          <a:xfrm>
            <a:off x="2915920" y="1885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嵌入式系统应用场景</a:t>
            </a:r>
            <a:endParaRPr lang="zh-CN" altLang="en-US" sz="32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36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900" y="850265"/>
            <a:ext cx="8972550" cy="4714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"/>
          <p:cNvSpPr txBox="1"/>
          <p:nvPr/>
        </p:nvSpPr>
        <p:spPr>
          <a:xfrm>
            <a:off x="153988" y="782638"/>
            <a:ext cx="8697913" cy="4927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en-US" altLang="zh-CN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</a:t>
            </a:r>
            <a:r>
              <a:rPr lang="zh-CN" altLang="en-US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、</a:t>
            </a:r>
            <a:r>
              <a:rPr lang="en-US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单片机</a:t>
            </a:r>
            <a:r>
              <a:rPr lang="zh-CN" altLang="en-US" sz="2400" b="1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种类</a:t>
            </a:r>
            <a:endParaRPr lang="zh-CN" altLang="en-US" sz="2400" b="1" noProof="1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8051</a:t>
            </a: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系列单片机（</a:t>
            </a: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51</a:t>
            </a: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单片机）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 noProof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由Intel公司推出。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AVR</a:t>
            </a: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单片机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PIC</a:t>
            </a: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单片机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400" noProof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TI公司的MSP430单片机</a:t>
            </a:r>
            <a:endParaRPr lang="zh-CN" altLang="en-US" sz="2400" noProof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基于ARM技术的单片机：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以</a:t>
            </a:r>
            <a:r>
              <a:rPr lang="en-US" altLang="zh-CN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ARM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处理器为核心</a:t>
            </a:r>
            <a:r>
              <a:rPr lang="zh-CN" altLang="en-US" sz="24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400" noProof="1">
                <a:solidFill>
                  <a:srgbClr val="072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 noProof="1">
                <a:solidFill>
                  <a:srgbClr val="072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K50</a:t>
            </a:r>
            <a:r>
              <a:rPr lang="zh-CN" altLang="en-US" sz="2400" noProof="1">
                <a:solidFill>
                  <a:srgbClr val="072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 noProof="1">
                <a:solidFill>
                  <a:srgbClr val="072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LPC2100</a:t>
            </a:r>
            <a:r>
              <a:rPr lang="zh-CN" altLang="en-US" sz="2400" noProof="1">
                <a:solidFill>
                  <a:srgbClr val="0723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等系列</a:t>
            </a:r>
            <a:r>
              <a:rPr lang="zh-CN" altLang="en-US" sz="24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，内部资源比</a:t>
            </a:r>
            <a:r>
              <a:rPr lang="en-US" altLang="zh-CN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8051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en-US" altLang="zh-CN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AVR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和</a:t>
            </a:r>
            <a:r>
              <a:rPr lang="en-US" altLang="zh-CN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PIC</a:t>
            </a:r>
            <a:r>
              <a:rPr lang="zh-CN" altLang="en-US" sz="2400" noProof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都要丰富。</a:t>
            </a:r>
            <a:endParaRPr lang="zh-CN" altLang="en-US" sz="2400" noProof="1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6386" name="文本框 1"/>
          <p:cNvSpPr txBox="1"/>
          <p:nvPr/>
        </p:nvSpPr>
        <p:spPr>
          <a:xfrm>
            <a:off x="1244600" y="160338"/>
            <a:ext cx="6189663" cy="7302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嵌入式</a:t>
            </a:r>
            <a:r>
              <a:rPr lang="en-US" altLang="zh-CN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C</a:t>
            </a: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语言实践</a:t>
            </a:r>
            <a:r>
              <a:rPr lang="en-US" altLang="zh-CN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---</a:t>
            </a:r>
            <a:r>
              <a:rPr lang="zh-CN" altLang="en-US" sz="3200" b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sym typeface="宋体" panose="02010600030101010101" pitchFamily="2" charset="-122"/>
              </a:rPr>
              <a:t>学习背景介绍</a:t>
            </a:r>
            <a:endParaRPr lang="zh-CN" altLang="en-US" sz="3200" b="1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372,&quot;width&quot;:5568}"/>
</p:tagLst>
</file>

<file path=ppt/tags/tag2.xml><?xml version="1.0" encoding="utf-8"?>
<p:tagLst xmlns:p="http://schemas.openxmlformats.org/presentationml/2006/main">
  <p:tag name="KSO_WM_UNIT_PLACING_PICTURE_USER_VIEWPORT" val="{&quot;height&quot;:4230,&quot;width&quot;:8050}"/>
</p:tagLst>
</file>

<file path=ppt/tags/tag3.xml><?xml version="1.0" encoding="utf-8"?>
<p:tagLst xmlns:p="http://schemas.openxmlformats.org/presentationml/2006/main">
  <p:tag name="REFSHAPE" val="569388740"/>
  <p:tag name="KSO_WM_UNIT_PLACING_PICTURE_USER_VIEWPORT" val="{&quot;height&quot;:3128,&quot;width&quot;:3569}"/>
</p:tagLst>
</file>

<file path=ppt/tags/tag4.xml><?xml version="1.0" encoding="utf-8"?>
<p:tagLst xmlns:p="http://schemas.openxmlformats.org/presentationml/2006/main">
  <p:tag name="REFSHAPE" val="569388740"/>
  <p:tag name="KSO_WM_UNIT_PLACING_PICTURE_USER_VIEWPORT" val="{&quot;height&quot;:3128,&quot;width&quot;:3569}"/>
</p:tagLst>
</file>

<file path=ppt/tags/tag5.xml><?xml version="1.0" encoding="utf-8"?>
<p:tagLst xmlns:p="http://schemas.openxmlformats.org/presentationml/2006/main">
  <p:tag name="KSO_WPP_MARK_KEY" val="076fb653-aa5a-4f95-b896-58039585612d"/>
  <p:tag name="COMMONDATA" val="eyJoZGlkIjoiZTI1ZmRmYzVjYTg4Y2EzZDA3MzY5MWI5M2U4OGY3ZTk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3015</Words>
  <Application>WPS 演示</Application>
  <PresentationFormat/>
  <Paragraphs>374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Arial</vt:lpstr>
      <vt:lpstr>宋体</vt:lpstr>
      <vt:lpstr>Wingdings</vt:lpstr>
      <vt:lpstr>Times New Roman</vt:lpstr>
      <vt:lpstr>黑体</vt:lpstr>
      <vt:lpstr>微软雅黑</vt:lpstr>
      <vt:lpstr>楷体</vt:lpstr>
      <vt:lpstr>Wingdings</vt:lpstr>
      <vt:lpstr>Arial Unicode MS</vt:lpstr>
      <vt:lpstr>Calibri</vt:lpstr>
      <vt:lpstr>默认设计模板</vt:lpstr>
      <vt:lpstr>1_默认设计模板</vt:lpstr>
      <vt:lpstr>4_默认设计模板</vt:lpstr>
      <vt:lpstr>2_默认设计模板</vt:lpstr>
      <vt:lpstr>5_默认设计模板</vt:lpstr>
      <vt:lpstr>6_默认设计模板</vt:lpstr>
      <vt:lpstr>3_默认设计模板</vt:lpstr>
      <vt:lpstr>7_默认设计模板</vt:lpstr>
      <vt:lpstr>8_默认设计模板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Wait。</cp:lastModifiedBy>
  <cp:revision>413</cp:revision>
  <dcterms:created xsi:type="dcterms:W3CDTF">2020-05-28T08:34:00Z</dcterms:created>
  <dcterms:modified xsi:type="dcterms:W3CDTF">2025-03-05T08:57:12Z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2052-11.1.0.11372</vt:lpwstr>
  </property>
  <property fmtid="{D5CDD505-2E9C-101B-9397-08002B2CF9AE}" pid="3" name="ICV">
    <vt:lpwstr>B45090741286418CA306DBE10F9205A9</vt:lpwstr>
  </property>
</Properties>
</file>